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7" r:id="rId2"/>
    <p:sldId id="259" r:id="rId3"/>
    <p:sldId id="260" r:id="rId4"/>
    <p:sldId id="261" r:id="rId5"/>
    <p:sldId id="262" r:id="rId6"/>
    <p:sldId id="269" r:id="rId7"/>
    <p:sldId id="264" r:id="rId8"/>
    <p:sldId id="270" r:id="rId9"/>
    <p:sldId id="275" r:id="rId10"/>
    <p:sldId id="271" r:id="rId11"/>
    <p:sldId id="274" r:id="rId12"/>
    <p:sldId id="276" r:id="rId13"/>
    <p:sldId id="272" r:id="rId14"/>
    <p:sldId id="268" r:id="rId15"/>
    <p:sldId id="273"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202" autoAdjust="0"/>
  </p:normalViewPr>
  <p:slideViewPr>
    <p:cSldViewPr snapToGrid="0">
      <p:cViewPr varScale="1">
        <p:scale>
          <a:sx n="68" d="100"/>
          <a:sy n="68" d="100"/>
        </p:scale>
        <p:origin x="12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61D6E-2E46-4014-9EBD-08BDD7856501}" type="datetimeFigureOut">
              <a:rPr lang="nl-NL" smtClean="0"/>
              <a:t>11-2-2019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D38A1-F704-4A5C-AE85-87217CA3BC09}" type="slidenum">
              <a:rPr lang="nl-NL" smtClean="0"/>
              <a:t>‹nr.›</a:t>
            </a:fld>
            <a:endParaRPr lang="nl-NL"/>
          </a:p>
        </p:txBody>
      </p:sp>
    </p:spTree>
    <p:extLst>
      <p:ext uri="{BB962C8B-B14F-4D97-AF65-F5344CB8AC3E}">
        <p14:creationId xmlns:p14="http://schemas.microsoft.com/office/powerpoint/2010/main" val="226463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smtClean="0"/>
              <a:t>Vilans</a:t>
            </a:r>
            <a:r>
              <a:rPr lang="nl-NL" b="1" dirty="0" smtClean="0"/>
              <a:t>: Pols, hartslag (Versie 3)</a:t>
            </a:r>
          </a:p>
          <a:p>
            <a:endParaRPr lang="nl-NL" dirty="0"/>
          </a:p>
        </p:txBody>
      </p:sp>
      <p:sp>
        <p:nvSpPr>
          <p:cNvPr id="4" name="Tijdelijke aanduiding voor dianummer 3"/>
          <p:cNvSpPr>
            <a:spLocks noGrp="1"/>
          </p:cNvSpPr>
          <p:nvPr>
            <p:ph type="sldNum" sz="quarter" idx="10"/>
          </p:nvPr>
        </p:nvSpPr>
        <p:spPr/>
        <p:txBody>
          <a:bodyPr/>
          <a:lstStyle/>
          <a:p>
            <a:fld id="{B13D38A1-F704-4A5C-AE85-87217CA3BC09}" type="slidenum">
              <a:rPr lang="nl-NL" smtClean="0"/>
              <a:t>9</a:t>
            </a:fld>
            <a:endParaRPr lang="nl-NL"/>
          </a:p>
        </p:txBody>
      </p:sp>
    </p:spTree>
    <p:extLst>
      <p:ext uri="{BB962C8B-B14F-4D97-AF65-F5344CB8AC3E}">
        <p14:creationId xmlns:p14="http://schemas.microsoft.com/office/powerpoint/2010/main" val="169450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orthostatische hypotensie functioneert het bloeddruk regulatiesysteem niet goed. Als u gaat staan, vernauwen de bloedvaten zich niet voldoende en neemt uw hartslag nauwelijks toe. Het gevolg is dat uw bloeddruk na het opstaan lager wordt en even te laag blijft. Als uw bloeddruk erg laag is, pompt uw hart onvoldoende bloed naar de hersenen of andere lichaamsdelen. Hierdoor ontstaan klachten zoals lichtheid in het hoofd, wazig zien, zwart worden voor de ogen en soms pijn in de schouders, nek- of andere spieren. Dit verschijnsel duurt meestal maar even. Als de klachten ernstig zijn, kan eventueel bewusteloosheid optreden.</a:t>
            </a:r>
          </a:p>
          <a:p>
            <a:endParaRPr lang="nl-NL" dirty="0" smtClean="0"/>
          </a:p>
          <a:p>
            <a:pPr marL="228600" indent="-228600">
              <a:buFont typeface="+mj-lt"/>
              <a:buAutoNum type="arabicPeriod"/>
            </a:pPr>
            <a:r>
              <a:rPr lang="nl-NL" dirty="0" smtClean="0"/>
              <a:t>•Laat de cliënt minimaal 5 minuten op de rug op bed liggen voorafgaand aan de bloeddrukmeting.</a:t>
            </a:r>
          </a:p>
          <a:p>
            <a:pPr marL="228600" indent="-228600">
              <a:buFont typeface="+mj-lt"/>
              <a:buAutoNum type="arabicPeriod"/>
            </a:pPr>
            <a:r>
              <a:rPr lang="nl-NL" dirty="0" smtClean="0"/>
              <a:t>•Meet de bloeddruk (handmatig of automatisch) bij de cliënt in liggende houding en neem de hartslag op (aan bijvoorbeeld de pols).</a:t>
            </a:r>
          </a:p>
          <a:p>
            <a:pPr marL="228600" indent="-228600">
              <a:buFont typeface="+mj-lt"/>
              <a:buAutoNum type="arabicPeriod"/>
            </a:pPr>
            <a:r>
              <a:rPr lang="nl-NL" dirty="0" smtClean="0"/>
              <a:t>•Vraag de cliënt om te gaan staan, eventueel met assistentie. Verwijder de manchet van de bloeddrukmeter niet.</a:t>
            </a:r>
          </a:p>
          <a:p>
            <a:pPr marL="228600" indent="-228600">
              <a:buFont typeface="+mj-lt"/>
              <a:buAutoNum type="arabicPeriod"/>
            </a:pPr>
            <a:r>
              <a:rPr lang="nl-NL" dirty="0" smtClean="0"/>
              <a:t>•Meet de eerste staande bloeddruk en hartslag 1 minuut na het gaan staan.</a:t>
            </a:r>
          </a:p>
          <a:p>
            <a:pPr marL="228600" indent="-228600">
              <a:buFont typeface="+mj-lt"/>
              <a:buAutoNum type="arabicPeriod"/>
            </a:pPr>
            <a:r>
              <a:rPr lang="nl-NL" dirty="0" smtClean="0"/>
              <a:t>•Herhaal de bloeddrukmeting en het opnemen van de hartslag 3 minuten na het gaan staan.</a:t>
            </a:r>
          </a:p>
          <a:p>
            <a:pPr marL="228600" indent="-228600">
              <a:buFont typeface="+mj-lt"/>
              <a:buAutoNum type="arabicPeriod"/>
            </a:pPr>
            <a:r>
              <a:rPr lang="nl-NL" dirty="0" smtClean="0"/>
              <a:t>•Herhaal de bloeddrukmeting en het opnemen van de hartslag 5 minuten na het gaan staan.</a:t>
            </a:r>
          </a:p>
          <a:p>
            <a:pPr marL="228600" indent="-228600">
              <a:buFont typeface="+mj-lt"/>
              <a:buAutoNum type="arabicPeriod"/>
            </a:pPr>
            <a:r>
              <a:rPr lang="nl-NL" dirty="0" smtClean="0"/>
              <a:t>•Noteer de gemeten bloeddrukwaarden, hartslag/pols, liggend en staand gemeten, arm waaraan gemeten is, klachten en observaties.</a:t>
            </a:r>
          </a:p>
          <a:p>
            <a:endParaRPr lang="nl-NL" dirty="0"/>
          </a:p>
        </p:txBody>
      </p:sp>
      <p:sp>
        <p:nvSpPr>
          <p:cNvPr id="4" name="Tijdelijke aanduiding voor dianummer 3"/>
          <p:cNvSpPr>
            <a:spLocks noGrp="1"/>
          </p:cNvSpPr>
          <p:nvPr>
            <p:ph type="sldNum" sz="quarter" idx="10"/>
          </p:nvPr>
        </p:nvSpPr>
        <p:spPr/>
        <p:txBody>
          <a:bodyPr/>
          <a:lstStyle/>
          <a:p>
            <a:fld id="{B13D38A1-F704-4A5C-AE85-87217CA3BC09}" type="slidenum">
              <a:rPr lang="nl-NL" smtClean="0"/>
              <a:t>16</a:t>
            </a:fld>
            <a:endParaRPr lang="nl-NL"/>
          </a:p>
        </p:txBody>
      </p:sp>
    </p:spTree>
    <p:extLst>
      <p:ext uri="{BB962C8B-B14F-4D97-AF65-F5344CB8AC3E}">
        <p14:creationId xmlns:p14="http://schemas.microsoft.com/office/powerpoint/2010/main" val="274991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3FA5D3E-BE5A-470B-84AE-8818CF18B85A}" type="datetimeFigureOut">
              <a:rPr lang="nl-NL" smtClean="0"/>
              <a:t>11-2-2019</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01655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90475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182494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689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407105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3FA5D3E-BE5A-470B-84AE-8818CF18B85A}" type="datetimeFigureOut">
              <a:rPr lang="nl-NL" smtClean="0"/>
              <a:t>11-2-2019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24622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73FA5D3E-BE5A-470B-84AE-8818CF18B85A}" type="datetimeFigureOut">
              <a:rPr lang="nl-NL" smtClean="0"/>
              <a:t>11-2-2019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119829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3FA5D3E-BE5A-470B-84AE-8818CF18B85A}" type="datetimeFigureOut">
              <a:rPr lang="nl-NL" smtClean="0"/>
              <a:t>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54646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3FA5D3E-BE5A-470B-84AE-8818CF18B85A}" type="datetimeFigureOut">
              <a:rPr lang="nl-NL" smtClean="0"/>
              <a:t>11-2-2019</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40932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3FA5D3E-BE5A-470B-84AE-8818CF18B85A}" type="datetimeFigureOut">
              <a:rPr lang="nl-NL" smtClean="0"/>
              <a:t>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7326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3FA5D3E-BE5A-470B-84AE-8818CF18B85A}" type="datetimeFigureOut">
              <a:rPr lang="nl-NL" smtClean="0"/>
              <a:t>11-2-2019</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31051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7842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3FA5D3E-BE5A-470B-84AE-8818CF18B85A}" type="datetimeFigureOut">
              <a:rPr lang="nl-NL" smtClean="0"/>
              <a:t>11-2-2019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28294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3FA5D3E-BE5A-470B-84AE-8818CF18B85A}" type="datetimeFigureOut">
              <a:rPr lang="nl-NL" smtClean="0"/>
              <a:t>11-2-2019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77517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A5D3E-BE5A-470B-84AE-8818CF18B85A}" type="datetimeFigureOut">
              <a:rPr lang="nl-NL" smtClean="0"/>
              <a:t>11-2-2019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46851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3826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3FA5D3E-BE5A-470B-84AE-8818CF18B85A}" type="datetimeFigureOut">
              <a:rPr lang="nl-NL" smtClean="0"/>
              <a:t>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DC4677-6A8B-4C6C-B2A4-19E9B8BEB10D}" type="slidenum">
              <a:rPr lang="nl-NL" smtClean="0"/>
              <a:t>‹nr.›</a:t>
            </a:fld>
            <a:endParaRPr lang="nl-NL"/>
          </a:p>
        </p:txBody>
      </p:sp>
    </p:spTree>
    <p:extLst>
      <p:ext uri="{BB962C8B-B14F-4D97-AF65-F5344CB8AC3E}">
        <p14:creationId xmlns:p14="http://schemas.microsoft.com/office/powerpoint/2010/main" val="237381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FA5D3E-BE5A-470B-84AE-8818CF18B85A}" type="datetimeFigureOut">
              <a:rPr lang="nl-NL" smtClean="0"/>
              <a:t>11-2-2019</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DC4677-6A8B-4C6C-B2A4-19E9B8BEB10D}" type="slidenum">
              <a:rPr lang="nl-NL" smtClean="0"/>
              <a:t>‹nr.›</a:t>
            </a:fld>
            <a:endParaRPr lang="nl-NL"/>
          </a:p>
        </p:txBody>
      </p:sp>
    </p:spTree>
    <p:extLst>
      <p:ext uri="{BB962C8B-B14F-4D97-AF65-F5344CB8AC3E}">
        <p14:creationId xmlns:p14="http://schemas.microsoft.com/office/powerpoint/2010/main" val="17278689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zoUEwwA4vc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6572" y="1581337"/>
            <a:ext cx="12749349" cy="1825096"/>
          </a:xfrm>
        </p:spPr>
        <p:txBody>
          <a:bodyPr>
            <a:normAutofit/>
          </a:bodyPr>
          <a:lstStyle/>
          <a:p>
            <a:pPr algn="ctr"/>
            <a:r>
              <a:rPr lang="nl-NL"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8: verpleegtechnisch handelen 1</a:t>
            </a:r>
            <a:endParaRPr lang="nl-NL"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2016033" y="4393355"/>
            <a:ext cx="8064137" cy="685800"/>
          </a:xfrm>
        </p:spPr>
        <p:txBody>
          <a:bodyPr>
            <a:normAutofit/>
          </a:bodyPr>
          <a:lstStyle/>
          <a:p>
            <a:r>
              <a:rPr lang="nl-NL" sz="2800" dirty="0" smtClean="0">
                <a:latin typeface="Arial" panose="020B0604020202020204" pitchFamily="34" charset="0"/>
                <a:cs typeface="Arial" panose="020B0604020202020204" pitchFamily="34" charset="0"/>
              </a:rPr>
              <a:t>Lesweek 2: vitale functies </a:t>
            </a:r>
            <a:endParaRPr lang="nl-NL" sz="28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681" y="431073"/>
            <a:ext cx="2889652" cy="1041763"/>
          </a:xfrm>
          <a:prstGeom prst="rect">
            <a:avLst/>
          </a:prstGeom>
        </p:spPr>
      </p:pic>
    </p:spTree>
    <p:extLst>
      <p:ext uri="{BB962C8B-B14F-4D97-AF65-F5344CB8AC3E}">
        <p14:creationId xmlns:p14="http://schemas.microsoft.com/office/powerpoint/2010/main" val="373515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4311" y="2097068"/>
            <a:ext cx="8610600" cy="1293028"/>
          </a:xfrm>
        </p:spPr>
        <p:txBody>
          <a:bodyPr/>
          <a:lstStyle/>
          <a:p>
            <a:pPr algn="ctr"/>
            <a:r>
              <a:rPr lang="nl-NL" dirty="0" smtClean="0">
                <a:latin typeface="Arial" panose="020B0604020202020204" pitchFamily="34" charset="0"/>
                <a:cs typeface="Arial" panose="020B0604020202020204" pitchFamily="34" charset="0"/>
              </a:rPr>
              <a:t>Bloeddruk</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205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604012"/>
            <a:ext cx="8610600" cy="1293028"/>
          </a:xfrm>
        </p:spPr>
        <p:txBody>
          <a:bodyPr/>
          <a:lstStyle/>
          <a:p>
            <a:r>
              <a:rPr lang="nl-NL" dirty="0" smtClean="0">
                <a:latin typeface="Arial" panose="020B0604020202020204" pitchFamily="34" charset="0"/>
                <a:cs typeface="Arial" panose="020B0604020202020204" pitchFamily="34" charset="0"/>
              </a:rPr>
              <a:t>Bloeddruk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897040"/>
            <a:ext cx="10820400" cy="4735772"/>
          </a:xfrm>
        </p:spPr>
        <p:txBody>
          <a:bodyPr>
            <a:normAutofit/>
          </a:bodyPr>
          <a:lstStyle/>
          <a:p>
            <a:pPr marL="0" indent="0">
              <a:buNone/>
              <a:defRPr/>
            </a:pPr>
            <a:endParaRPr lang="nl-NL" sz="2400" dirty="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Ander woord voor bloeddruk is tensie, gemeten in de slagaders van het lichaam. </a:t>
            </a:r>
          </a:p>
          <a:p>
            <a:pPr marL="0" indent="0">
              <a:buNone/>
            </a:pPr>
            <a:endParaRPr lang="nl-NL" dirty="0"/>
          </a:p>
          <a:p>
            <a:r>
              <a:rPr lang="nl-NL" altLang="nl-NL" dirty="0" smtClean="0">
                <a:latin typeface="Arial" panose="020B0604020202020204" pitchFamily="34" charset="0"/>
              </a:rPr>
              <a:t>Bloeddruk </a:t>
            </a:r>
            <a:r>
              <a:rPr lang="nl-NL" altLang="nl-NL" dirty="0">
                <a:latin typeface="Arial" panose="020B0604020202020204" pitchFamily="34" charset="0"/>
              </a:rPr>
              <a:t>is de kracht die door bloed wordt uitgeoefend op de vaatwand. </a:t>
            </a:r>
            <a:endParaRPr lang="nl-NL" altLang="nl-NL" dirty="0" smtClean="0">
              <a:latin typeface="Arial" panose="020B0604020202020204" pitchFamily="34" charset="0"/>
            </a:endParaRPr>
          </a:p>
          <a:p>
            <a:endParaRPr lang="nl-NL" altLang="nl-NL" dirty="0">
              <a:latin typeface="Arial" panose="020B0604020202020204" pitchFamily="34" charset="0"/>
            </a:endParaRPr>
          </a:p>
          <a:p>
            <a:r>
              <a:rPr lang="nl-NL" dirty="0">
                <a:latin typeface="Arial" panose="020B0604020202020204" pitchFamily="34" charset="0"/>
                <a:cs typeface="Arial" panose="020B0604020202020204" pitchFamily="34" charset="0"/>
              </a:rPr>
              <a:t>Reden voor meten bloeddruk</a:t>
            </a:r>
          </a:p>
          <a:p>
            <a:pPr lvl="1"/>
            <a:r>
              <a:rPr lang="nl-NL" dirty="0">
                <a:latin typeface="Arial" panose="020B0604020202020204" pitchFamily="34" charset="0"/>
                <a:cs typeface="Arial" panose="020B0604020202020204" pitchFamily="34" charset="0"/>
              </a:rPr>
              <a:t>Medicatiegebruik (bij hoge bloeddruk)</a:t>
            </a:r>
          </a:p>
          <a:p>
            <a:pPr lvl="1"/>
            <a:r>
              <a:rPr lang="nl-NL" dirty="0">
                <a:latin typeface="Arial" panose="020B0604020202020204" pitchFamily="34" charset="0"/>
                <a:cs typeface="Arial" panose="020B0604020202020204" pitchFamily="34" charset="0"/>
              </a:rPr>
              <a:t>Dieet </a:t>
            </a:r>
          </a:p>
          <a:p>
            <a:pPr lvl="1"/>
            <a:r>
              <a:rPr lang="nl-NL" dirty="0">
                <a:latin typeface="Arial" panose="020B0604020202020204" pitchFamily="34" charset="0"/>
                <a:cs typeface="Arial" panose="020B0604020202020204" pitchFamily="34" charset="0"/>
              </a:rPr>
              <a:t>Zorgvragers </a:t>
            </a:r>
          </a:p>
          <a:p>
            <a:endParaRPr lang="nl-NL" altLang="nl-NL" dirty="0">
              <a:latin typeface="Arial" panose="020B0604020202020204" pitchFamily="34" charset="0"/>
            </a:endParaRPr>
          </a:p>
          <a:p>
            <a:endParaRPr lang="nl-NL" dirty="0" smtClean="0"/>
          </a:p>
          <a:p>
            <a:endParaRPr lang="nl-NL" dirty="0"/>
          </a:p>
          <a:p>
            <a:endParaRPr lang="nl-NL"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717" y="4094327"/>
            <a:ext cx="3572316" cy="18801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6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Filmpje</a:t>
            </a:r>
            <a:endParaRPr lang="nl-NL" dirty="0"/>
          </a:p>
        </p:txBody>
      </p:sp>
      <p:sp>
        <p:nvSpPr>
          <p:cNvPr id="3" name="Tijdelijke aanduiding voor inhoud 2"/>
          <p:cNvSpPr>
            <a:spLocks noGrp="1"/>
          </p:cNvSpPr>
          <p:nvPr>
            <p:ph idx="1"/>
          </p:nvPr>
        </p:nvSpPr>
        <p:spPr>
          <a:xfrm>
            <a:off x="588982" y="2226833"/>
            <a:ext cx="10820400" cy="4024125"/>
          </a:xfrm>
        </p:spPr>
        <p:txBody>
          <a:bodyPr/>
          <a:lstStyle/>
          <a:p>
            <a:pPr marL="0" indent="0">
              <a:buNone/>
            </a:pPr>
            <a:endParaRPr lang="nl-NL" dirty="0" smtClean="0"/>
          </a:p>
          <a:p>
            <a:pPr marL="0" indent="0">
              <a:buNone/>
            </a:pPr>
            <a:endParaRPr lang="nl-NL" dirty="0"/>
          </a:p>
          <a:p>
            <a:pPr marL="0" indent="0">
              <a:buNone/>
            </a:pPr>
            <a:r>
              <a:rPr lang="nl-NL" sz="5400" dirty="0" smtClean="0">
                <a:hlinkClick r:id="rId2"/>
              </a:rPr>
              <a:t>https</a:t>
            </a:r>
            <a:r>
              <a:rPr lang="nl-NL" sz="5400" dirty="0">
                <a:hlinkClick r:id="rId2"/>
              </a:rPr>
              <a:t>://</a:t>
            </a:r>
            <a:r>
              <a:rPr lang="nl-NL" sz="5400" dirty="0" smtClean="0">
                <a:hlinkClick r:id="rId2"/>
              </a:rPr>
              <a:t>youtu.be/zoUEwwA4vc0</a:t>
            </a:r>
            <a:endParaRPr lang="nl-NL" sz="5400" dirty="0" smtClean="0"/>
          </a:p>
          <a:p>
            <a:pPr marL="0" indent="0">
              <a:buNone/>
            </a:pPr>
            <a:endParaRPr lang="nl-NL" sz="5400" dirty="0"/>
          </a:p>
        </p:txBody>
      </p:sp>
    </p:spTree>
    <p:extLst>
      <p:ext uri="{BB962C8B-B14F-4D97-AF65-F5344CB8AC3E}">
        <p14:creationId xmlns:p14="http://schemas.microsoft.com/office/powerpoint/2010/main" val="331074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604012"/>
            <a:ext cx="8610600" cy="1293028"/>
          </a:xfrm>
        </p:spPr>
        <p:txBody>
          <a:bodyPr/>
          <a:lstStyle/>
          <a:p>
            <a:r>
              <a:rPr lang="nl-NL" dirty="0" smtClean="0">
                <a:latin typeface="Arial" panose="020B0604020202020204" pitchFamily="34" charset="0"/>
                <a:cs typeface="Arial" panose="020B0604020202020204" pitchFamily="34" charset="0"/>
              </a:rPr>
              <a:t>Bloeddruk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897040"/>
            <a:ext cx="10820400" cy="4735772"/>
          </a:xfrm>
        </p:spPr>
        <p:txBody>
          <a:bodyPr>
            <a:normAutofit/>
          </a:bodyPr>
          <a:lstStyle/>
          <a:p>
            <a:pPr marL="0" indent="0">
              <a:buNone/>
              <a:defRPr/>
            </a:pPr>
            <a:r>
              <a:rPr lang="nl-NL" sz="2400" dirty="0">
                <a:latin typeface="Arial" panose="020B0604020202020204" pitchFamily="34" charset="0"/>
                <a:cs typeface="Arial" panose="020B0604020202020204" pitchFamily="34" charset="0"/>
              </a:rPr>
              <a:t>Bloeddruk is de druk die wordt uitgeoefend op de wanden van de bloedvaten. </a:t>
            </a:r>
          </a:p>
          <a:p>
            <a:pPr marL="0" indent="0">
              <a:buNone/>
              <a:defRPr/>
            </a:pPr>
            <a:r>
              <a:rPr lang="nl-NL" sz="2400" dirty="0" smtClean="0">
                <a:latin typeface="Arial" panose="020B0604020202020204" pitchFamily="34" charset="0"/>
                <a:cs typeface="Arial" panose="020B0604020202020204" pitchFamily="34" charset="0"/>
              </a:rPr>
              <a:t>De </a:t>
            </a:r>
            <a:r>
              <a:rPr lang="nl-NL" sz="2400" dirty="0">
                <a:latin typeface="Arial" panose="020B0604020202020204" pitchFamily="34" charset="0"/>
                <a:cs typeface="Arial" panose="020B0604020202020204" pitchFamily="34" charset="0"/>
              </a:rPr>
              <a:t>bloeddruk wordt uitgedrukt in millimeter kwik (mm Hg) </a:t>
            </a:r>
          </a:p>
          <a:p>
            <a:pPr>
              <a:defRPr/>
            </a:pPr>
            <a:endParaRPr lang="nl-NL" sz="2400" dirty="0">
              <a:latin typeface="Arial" panose="020B0604020202020204" pitchFamily="34" charset="0"/>
              <a:cs typeface="Arial" panose="020B0604020202020204" pitchFamily="34" charset="0"/>
            </a:endParaRPr>
          </a:p>
          <a:p>
            <a:pPr>
              <a:defRPr/>
            </a:pPr>
            <a:r>
              <a:rPr lang="nl-NL" sz="2400" dirty="0">
                <a:latin typeface="Arial" panose="020B0604020202020204" pitchFamily="34" charset="0"/>
                <a:cs typeface="Arial" panose="020B0604020202020204" pitchFamily="34" charset="0"/>
              </a:rPr>
              <a:t>Bij elke hartslag varieert de bloeddruk tussen een maximum (systolische) en een minimum (diastolische) druk. </a:t>
            </a:r>
          </a:p>
          <a:p>
            <a:pPr lvl="1">
              <a:defRPr/>
            </a:pPr>
            <a:r>
              <a:rPr lang="nl-NL" sz="2200" b="1" dirty="0" smtClean="0">
                <a:latin typeface="Arial" panose="020B0604020202020204" pitchFamily="34" charset="0"/>
                <a:cs typeface="Arial" panose="020B0604020202020204" pitchFamily="34" charset="0"/>
              </a:rPr>
              <a:t>Systolische </a:t>
            </a:r>
            <a:r>
              <a:rPr lang="nl-NL" sz="2200" b="1" dirty="0">
                <a:latin typeface="Arial" panose="020B0604020202020204" pitchFamily="34" charset="0"/>
                <a:cs typeface="Arial" panose="020B0604020202020204" pitchFamily="34" charset="0"/>
              </a:rPr>
              <a:t>druk</a:t>
            </a:r>
            <a:r>
              <a:rPr lang="nl-NL" sz="2200" dirty="0">
                <a:latin typeface="Arial" panose="020B0604020202020204" pitchFamily="34" charset="0"/>
                <a:cs typeface="Arial" panose="020B0604020202020204" pitchFamily="34" charset="0"/>
              </a:rPr>
              <a:t>: bovendruk, druk die ontstaat als het  bloed in de </a:t>
            </a:r>
            <a:r>
              <a:rPr lang="nl-NL" sz="2200" b="1" dirty="0">
                <a:latin typeface="Arial" panose="020B0604020202020204" pitchFamily="34" charset="0"/>
                <a:cs typeface="Arial" panose="020B0604020202020204" pitchFamily="34" charset="0"/>
              </a:rPr>
              <a:t>slagaders</a:t>
            </a:r>
            <a:r>
              <a:rPr lang="nl-NL" sz="2200" dirty="0">
                <a:latin typeface="Arial" panose="020B0604020202020204" pitchFamily="34" charset="0"/>
                <a:cs typeface="Arial" panose="020B0604020202020204" pitchFamily="34" charset="0"/>
              </a:rPr>
              <a:t> wordt gepompt</a:t>
            </a:r>
            <a:r>
              <a:rPr lang="nl-NL" sz="2200" dirty="0" smtClean="0">
                <a:latin typeface="Arial" panose="020B0604020202020204" pitchFamily="34" charset="0"/>
                <a:cs typeface="Arial" panose="020B0604020202020204" pitchFamily="34" charset="0"/>
              </a:rPr>
              <a:t>.</a:t>
            </a:r>
          </a:p>
          <a:p>
            <a:pPr lvl="1">
              <a:lnSpc>
                <a:spcPct val="150000"/>
              </a:lnSpc>
              <a:defRPr/>
            </a:pPr>
            <a:endParaRPr lang="nl-NL" sz="2200" dirty="0">
              <a:latin typeface="Arial" panose="020B0604020202020204" pitchFamily="34" charset="0"/>
              <a:cs typeface="Arial" panose="020B0604020202020204" pitchFamily="34" charset="0"/>
            </a:endParaRPr>
          </a:p>
          <a:p>
            <a:pPr lvl="1">
              <a:defRPr/>
            </a:pPr>
            <a:r>
              <a:rPr lang="nl-NL" sz="2200" b="1" dirty="0" smtClean="0">
                <a:latin typeface="Arial" panose="020B0604020202020204" pitchFamily="34" charset="0"/>
                <a:cs typeface="Arial" panose="020B0604020202020204" pitchFamily="34" charset="0"/>
              </a:rPr>
              <a:t>Diastolische </a:t>
            </a:r>
            <a:r>
              <a:rPr lang="nl-NL" sz="2200" b="1" dirty="0">
                <a:latin typeface="Arial" panose="020B0604020202020204" pitchFamily="34" charset="0"/>
                <a:cs typeface="Arial" panose="020B0604020202020204" pitchFamily="34" charset="0"/>
              </a:rPr>
              <a:t>druk: onderdruk,  druk die ontstaat als het hart zich opnieuw met bloed vult, ontspanningsfase van het hart.</a:t>
            </a:r>
          </a:p>
          <a:p>
            <a:pPr lvl="1">
              <a:defRPr/>
            </a:pPr>
            <a:endParaRPr lang="nl-NL" sz="22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88861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604012"/>
            <a:ext cx="8610600" cy="1293028"/>
          </a:xfrm>
        </p:spPr>
        <p:txBody>
          <a:bodyPr/>
          <a:lstStyle/>
          <a:p>
            <a:r>
              <a:rPr lang="nl-NL" dirty="0" smtClean="0">
                <a:latin typeface="Arial" panose="020B0604020202020204" pitchFamily="34" charset="0"/>
                <a:cs typeface="Arial" panose="020B0604020202020204" pitchFamily="34" charset="0"/>
              </a:rPr>
              <a:t>Bloeddruk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897040"/>
            <a:ext cx="10820400" cy="4735772"/>
          </a:xfrm>
        </p:spPr>
        <p:txBody>
          <a:bodyPr>
            <a:normAutofit/>
          </a:bodyPr>
          <a:lstStyle/>
          <a:p>
            <a:pPr marL="0" indent="0">
              <a:buNone/>
              <a:defRPr/>
            </a:pPr>
            <a:r>
              <a:rPr lang="nl-NL" dirty="0" smtClean="0">
                <a:latin typeface="Arial" panose="020B0604020202020204" pitchFamily="34" charset="0"/>
                <a:cs typeface="Arial" panose="020B0604020202020204" pitchFamily="34" charset="0"/>
              </a:rPr>
              <a:t>Druk </a:t>
            </a:r>
            <a:r>
              <a:rPr lang="nl-NL" dirty="0">
                <a:latin typeface="Arial" panose="020B0604020202020204" pitchFamily="34" charset="0"/>
                <a:cs typeface="Arial" panose="020B0604020202020204" pitchFamily="34" charset="0"/>
              </a:rPr>
              <a:t>is niet in alle bloedvaten gelijk.</a:t>
            </a:r>
          </a:p>
          <a:p>
            <a:pPr lvl="1">
              <a:defRPr/>
            </a:pPr>
            <a:r>
              <a:rPr lang="nl-NL" dirty="0">
                <a:latin typeface="Arial" panose="020B0604020202020204" pitchFamily="34" charset="0"/>
                <a:cs typeface="Arial" panose="020B0604020202020204" pitchFamily="34" charset="0"/>
              </a:rPr>
              <a:t>In hartkamers &amp; slagaders is de druk het hoogst</a:t>
            </a:r>
          </a:p>
          <a:p>
            <a:pPr lvl="1">
              <a:defRPr/>
            </a:pPr>
            <a:r>
              <a:rPr lang="nl-NL" dirty="0">
                <a:latin typeface="Arial" panose="020B0604020202020204" pitchFamily="34" charset="0"/>
                <a:cs typeface="Arial" panose="020B0604020202020204" pitchFamily="34" charset="0"/>
              </a:rPr>
              <a:t>In boezems &amp; grote aders is de druk het laagst (terugvoer bloed)</a:t>
            </a:r>
          </a:p>
          <a:p>
            <a:pPr lvl="1">
              <a:defRPr/>
            </a:pPr>
            <a:r>
              <a:rPr lang="nl-NL" dirty="0">
                <a:latin typeface="Arial" panose="020B0604020202020204" pitchFamily="34" charset="0"/>
                <a:cs typeface="Arial" panose="020B0604020202020204" pitchFamily="34" charset="0"/>
              </a:rPr>
              <a:t>Aderverkalking (arteriosclerose) zorgt voor hoge </a:t>
            </a:r>
            <a:r>
              <a:rPr lang="nl-NL" dirty="0" smtClean="0">
                <a:latin typeface="Arial" panose="020B0604020202020204" pitchFamily="34" charset="0"/>
                <a:cs typeface="Arial" panose="020B0604020202020204" pitchFamily="34" charset="0"/>
              </a:rPr>
              <a:t>bloeddruk </a:t>
            </a:r>
            <a:r>
              <a:rPr lang="nl-NL" dirty="0">
                <a:latin typeface="Arial" panose="020B0604020202020204" pitchFamily="34" charset="0"/>
                <a:cs typeface="Arial" panose="020B0604020202020204" pitchFamily="34" charset="0"/>
              </a:rPr>
              <a:t>door vernauwing.</a:t>
            </a:r>
          </a:p>
          <a:p>
            <a:pPr>
              <a:defRPr/>
            </a:pPr>
            <a:endParaRPr lang="nl-NL" sz="1200" dirty="0">
              <a:latin typeface="Arial" panose="020B0604020202020204" pitchFamily="34" charset="0"/>
              <a:cs typeface="Arial" panose="020B0604020202020204" pitchFamily="34" charset="0"/>
            </a:endParaRPr>
          </a:p>
          <a:p>
            <a:pPr>
              <a:defRPr/>
            </a:pPr>
            <a:endParaRPr lang="nl-NL" sz="1200" dirty="0">
              <a:latin typeface="Arial" panose="020B0604020202020204" pitchFamily="34" charset="0"/>
              <a:cs typeface="Arial" panose="020B0604020202020204" pitchFamily="34" charset="0"/>
            </a:endParaRPr>
          </a:p>
          <a:p>
            <a:pPr marL="0" indent="0">
              <a:buNone/>
              <a:defRPr/>
            </a:pPr>
            <a:r>
              <a:rPr lang="nl-NL" dirty="0">
                <a:latin typeface="Arial" panose="020B0604020202020204" pitchFamily="34" charset="0"/>
                <a:cs typeface="Arial" panose="020B0604020202020204" pitchFamily="34" charset="0"/>
              </a:rPr>
              <a:t>Normale waarden bij een volwassenen:</a:t>
            </a:r>
          </a:p>
          <a:p>
            <a:pPr lvl="1">
              <a:defRPr/>
            </a:pPr>
            <a:r>
              <a:rPr lang="nl-NL" b="1" dirty="0" smtClean="0">
                <a:latin typeface="Arial" panose="020B0604020202020204" pitchFamily="34" charset="0"/>
                <a:cs typeface="Arial" panose="020B0604020202020204" pitchFamily="34" charset="0"/>
              </a:rPr>
              <a:t>Systolische </a:t>
            </a:r>
            <a:r>
              <a:rPr lang="nl-NL" b="1" dirty="0">
                <a:latin typeface="Arial" panose="020B0604020202020204" pitchFamily="34" charset="0"/>
                <a:cs typeface="Arial" panose="020B0604020202020204" pitchFamily="34" charset="0"/>
              </a:rPr>
              <a:t>druk </a:t>
            </a:r>
            <a:r>
              <a:rPr lang="nl-NL" dirty="0">
                <a:latin typeface="Arial" panose="020B0604020202020204" pitchFamily="34" charset="0"/>
                <a:cs typeface="Arial" panose="020B0604020202020204" pitchFamily="34" charset="0"/>
              </a:rPr>
              <a:t>tussen de 100 en 140 </a:t>
            </a:r>
            <a:r>
              <a:rPr lang="nl-NL" dirty="0" err="1">
                <a:latin typeface="Arial" panose="020B0604020202020204" pitchFamily="34" charset="0"/>
                <a:cs typeface="Arial" panose="020B0604020202020204" pitchFamily="34" charset="0"/>
              </a:rPr>
              <a:t>mmHg</a:t>
            </a:r>
            <a:endParaRPr lang="nl-NL" dirty="0">
              <a:latin typeface="Arial" panose="020B0604020202020204" pitchFamily="34" charset="0"/>
              <a:cs typeface="Arial" panose="020B0604020202020204" pitchFamily="34" charset="0"/>
            </a:endParaRPr>
          </a:p>
          <a:p>
            <a:pPr lvl="1">
              <a:defRPr/>
            </a:pPr>
            <a:r>
              <a:rPr lang="nl-NL" b="1" dirty="0">
                <a:latin typeface="Arial" panose="020B0604020202020204" pitchFamily="34" charset="0"/>
                <a:cs typeface="Arial" panose="020B0604020202020204" pitchFamily="34" charset="0"/>
              </a:rPr>
              <a:t>Diastolische druk </a:t>
            </a:r>
            <a:r>
              <a:rPr lang="nl-NL" dirty="0">
                <a:latin typeface="Arial" panose="020B0604020202020204" pitchFamily="34" charset="0"/>
                <a:cs typeface="Arial" panose="020B0604020202020204" pitchFamily="34" charset="0"/>
              </a:rPr>
              <a:t>tussen de  60 en  90 </a:t>
            </a:r>
            <a:r>
              <a:rPr lang="nl-NL" dirty="0" err="1">
                <a:latin typeface="Arial" panose="020B0604020202020204" pitchFamily="34" charset="0"/>
                <a:cs typeface="Arial" panose="020B0604020202020204" pitchFamily="34" charset="0"/>
              </a:rPr>
              <a:t>mmHg</a:t>
            </a:r>
            <a:endParaRPr lang="nl-NL" dirty="0">
              <a:latin typeface="Arial" panose="020B0604020202020204" pitchFamily="34" charset="0"/>
              <a:cs typeface="Arial" panose="020B0604020202020204" pitchFamily="34" charset="0"/>
            </a:endParaRPr>
          </a:p>
          <a:p>
            <a:pPr lvl="1">
              <a:defRPr/>
            </a:pPr>
            <a:endParaRPr lang="nl-NL" dirty="0">
              <a:latin typeface="Arial" panose="020B0604020202020204" pitchFamily="34" charset="0"/>
              <a:cs typeface="Arial" panose="020B0604020202020204" pitchFamily="34" charset="0"/>
            </a:endParaRPr>
          </a:p>
          <a:p>
            <a:pPr lvl="1">
              <a:defRPr/>
            </a:pPr>
            <a:r>
              <a:rPr lang="nl-NL" b="1" dirty="0">
                <a:latin typeface="Arial" panose="020B0604020202020204" pitchFamily="34" charset="0"/>
                <a:cs typeface="Arial" panose="020B0604020202020204" pitchFamily="34" charset="0"/>
              </a:rPr>
              <a:t>Hypertensie</a:t>
            </a:r>
            <a:r>
              <a:rPr lang="nl-NL" dirty="0">
                <a:latin typeface="Arial" panose="020B0604020202020204" pitchFamily="34" charset="0"/>
                <a:cs typeface="Arial" panose="020B0604020202020204" pitchFamily="34" charset="0"/>
              </a:rPr>
              <a:t>: hoger dan </a:t>
            </a:r>
            <a:r>
              <a:rPr lang="nl-NL" dirty="0" smtClean="0">
                <a:latin typeface="Arial" panose="020B0604020202020204" pitchFamily="34" charset="0"/>
                <a:cs typeface="Arial" panose="020B0604020202020204" pitchFamily="34" charset="0"/>
              </a:rPr>
              <a:t>140/90</a:t>
            </a:r>
            <a:endParaRPr lang="nl-NL" dirty="0">
              <a:latin typeface="Arial" panose="020B0604020202020204" pitchFamily="34" charset="0"/>
              <a:cs typeface="Arial" panose="020B0604020202020204" pitchFamily="34" charset="0"/>
            </a:endParaRPr>
          </a:p>
          <a:p>
            <a:pPr lvl="1">
              <a:defRPr/>
            </a:pPr>
            <a:r>
              <a:rPr lang="nl-NL" b="1" dirty="0">
                <a:latin typeface="Arial" panose="020B0604020202020204" pitchFamily="34" charset="0"/>
                <a:cs typeface="Arial" panose="020B0604020202020204" pitchFamily="34" charset="0"/>
              </a:rPr>
              <a:t>Hypotensie</a:t>
            </a:r>
            <a:r>
              <a:rPr lang="nl-NL" dirty="0">
                <a:latin typeface="Arial" panose="020B0604020202020204" pitchFamily="34" charset="0"/>
                <a:cs typeface="Arial" panose="020B0604020202020204" pitchFamily="34" charset="0"/>
              </a:rPr>
              <a:t>: lager dan </a:t>
            </a:r>
            <a:r>
              <a:rPr lang="nl-NL" dirty="0" smtClean="0">
                <a:latin typeface="Arial" panose="020B0604020202020204" pitchFamily="34" charset="0"/>
                <a:cs typeface="Arial" panose="020B0604020202020204" pitchFamily="34" charset="0"/>
              </a:rPr>
              <a:t>100/60</a:t>
            </a:r>
            <a:endParaRPr lang="nl-NL" dirty="0">
              <a:latin typeface="Arial" panose="020B0604020202020204" pitchFamily="34" charset="0"/>
              <a:cs typeface="Arial" panose="020B0604020202020204" pitchFamily="34" charset="0"/>
            </a:endParaRPr>
          </a:p>
          <a:p>
            <a:endParaRPr lang="nl-NL" altLang="nl-NL" dirty="0">
              <a:latin typeface="Arial" panose="020B0604020202020204" pitchFamily="34" charset="0"/>
            </a:endParaRPr>
          </a:p>
          <a:p>
            <a:endParaRPr lang="nl-NL" dirty="0" smtClean="0"/>
          </a:p>
          <a:p>
            <a:endParaRPr lang="nl-NL" dirty="0"/>
          </a:p>
          <a:p>
            <a:endParaRPr lang="nl-NL" dirty="0"/>
          </a:p>
        </p:txBody>
      </p:sp>
    </p:spTree>
    <p:extLst>
      <p:ext uri="{BB962C8B-B14F-4D97-AF65-F5344CB8AC3E}">
        <p14:creationId xmlns:p14="http://schemas.microsoft.com/office/powerpoint/2010/main" val="410383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604012"/>
            <a:ext cx="8610600" cy="1293028"/>
          </a:xfrm>
        </p:spPr>
        <p:txBody>
          <a:bodyPr/>
          <a:lstStyle/>
          <a:p>
            <a:r>
              <a:rPr lang="nl-NL" dirty="0" smtClean="0">
                <a:latin typeface="Arial" panose="020B0604020202020204" pitchFamily="34" charset="0"/>
                <a:cs typeface="Arial" panose="020B0604020202020204" pitchFamily="34" charset="0"/>
              </a:rPr>
              <a:t>Bloeddruk</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897040"/>
            <a:ext cx="10820400" cy="4735772"/>
          </a:xfrm>
        </p:spPr>
        <p:txBody>
          <a:bodyPr>
            <a:normAutofit/>
          </a:bodyPr>
          <a:lstStyle/>
          <a:p>
            <a:pPr marL="0" indent="0">
              <a:buNone/>
              <a:defRPr/>
            </a:pPr>
            <a:endParaRPr lang="nl-NL" sz="2400" dirty="0">
              <a:latin typeface="Arial" panose="020B0604020202020204" pitchFamily="34" charset="0"/>
              <a:cs typeface="Arial" panose="020B0604020202020204" pitchFamily="34" charset="0"/>
            </a:endParaRPr>
          </a:p>
          <a:p>
            <a:pPr marL="0" indent="0">
              <a:buNone/>
            </a:pPr>
            <a:r>
              <a:rPr lang="nl-NL" altLang="nl-NL" dirty="0" smtClean="0">
                <a:latin typeface="Arial" panose="020B0604020202020204" pitchFamily="34" charset="0"/>
              </a:rPr>
              <a:t>Bloeddruk meten:</a:t>
            </a:r>
          </a:p>
          <a:p>
            <a:endParaRPr lang="nl-NL" altLang="nl-NL" dirty="0">
              <a:latin typeface="Arial" panose="020B0604020202020204" pitchFamily="34" charset="0"/>
            </a:endParaRPr>
          </a:p>
          <a:p>
            <a:r>
              <a:rPr lang="nl-NL" altLang="nl-NL" b="1" dirty="0" err="1" smtClean="0">
                <a:latin typeface="Arial" panose="020B0604020202020204" pitchFamily="34" charset="0"/>
              </a:rPr>
              <a:t>Ausculatoire</a:t>
            </a:r>
            <a:r>
              <a:rPr lang="nl-NL" altLang="nl-NL" b="1" dirty="0" smtClean="0">
                <a:latin typeface="Arial" panose="020B0604020202020204" pitchFamily="34" charset="0"/>
              </a:rPr>
              <a:t> bloeddrukmeting </a:t>
            </a:r>
            <a:r>
              <a:rPr lang="nl-NL" altLang="nl-NL" dirty="0" smtClean="0">
                <a:latin typeface="Arial" panose="020B0604020202020204" pitchFamily="34" charset="0"/>
              </a:rPr>
              <a:t>=  stethoscoop en bloeddrukmeter</a:t>
            </a:r>
            <a:endParaRPr lang="nl-NL" altLang="nl-NL" dirty="0">
              <a:latin typeface="Arial" panose="020B0604020202020204" pitchFamily="34" charset="0"/>
            </a:endParaRPr>
          </a:p>
          <a:p>
            <a:endParaRPr lang="nl-NL" dirty="0" smtClean="0"/>
          </a:p>
          <a:p>
            <a:r>
              <a:rPr lang="nl-NL" dirty="0" smtClean="0">
                <a:latin typeface="Arial" panose="020B0604020202020204" pitchFamily="34" charset="0"/>
                <a:cs typeface="Arial" panose="020B0604020202020204" pitchFamily="34" charset="0"/>
              </a:rPr>
              <a:t>Digitale bloeddrukmeting </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082107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Orthostatische hypotensie</a:t>
            </a:r>
            <a:endParaRPr lang="nl-NL" dirty="0"/>
          </a:p>
        </p:txBody>
      </p:sp>
      <p:sp>
        <p:nvSpPr>
          <p:cNvPr id="3" name="Tijdelijke aanduiding voor inhoud 2"/>
          <p:cNvSpPr>
            <a:spLocks noGrp="1"/>
          </p:cNvSpPr>
          <p:nvPr>
            <p:ph idx="1"/>
          </p:nvPr>
        </p:nvSpPr>
        <p:spPr/>
        <p:txBody>
          <a:bodyPr>
            <a:normAutofit/>
          </a:bodyPr>
          <a:lstStyle/>
          <a:p>
            <a:r>
              <a:rPr lang="nl-NL" sz="3200" dirty="0" smtClean="0"/>
              <a:t>Wat gebeurd er dan in je lichaam?</a:t>
            </a:r>
          </a:p>
          <a:p>
            <a:r>
              <a:rPr lang="nl-NL" sz="3200" dirty="0" smtClean="0"/>
              <a:t>Hoe moet je handelen?</a:t>
            </a:r>
            <a:endParaRPr lang="nl-NL" sz="3200" dirty="0"/>
          </a:p>
        </p:txBody>
      </p:sp>
      <p:pic>
        <p:nvPicPr>
          <p:cNvPr id="4" name="Afbeelding 3"/>
          <p:cNvPicPr>
            <a:picLocks noChangeAspect="1"/>
          </p:cNvPicPr>
          <p:nvPr/>
        </p:nvPicPr>
        <p:blipFill>
          <a:blip r:embed="rId3"/>
          <a:stretch>
            <a:fillRect/>
          </a:stretch>
        </p:blipFill>
        <p:spPr>
          <a:xfrm>
            <a:off x="6096000" y="3063003"/>
            <a:ext cx="3881652" cy="2907492"/>
          </a:xfrm>
          <a:prstGeom prst="rect">
            <a:avLst/>
          </a:prstGeom>
        </p:spPr>
      </p:pic>
    </p:spTree>
    <p:extLst>
      <p:ext uri="{BB962C8B-B14F-4D97-AF65-F5344CB8AC3E}">
        <p14:creationId xmlns:p14="http://schemas.microsoft.com/office/powerpoint/2010/main" val="302215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Inleiding vitale functies</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1815738"/>
            <a:ext cx="10820400" cy="4767942"/>
          </a:xfrm>
        </p:spPr>
        <p:txBody>
          <a:bodyPr>
            <a:normAutofit/>
          </a:bodyPr>
          <a:lstStyle/>
          <a:p>
            <a:endParaRPr lang="nl-NL" sz="2800" dirty="0" smtClean="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Vitale functies	</a:t>
            </a:r>
          </a:p>
          <a:p>
            <a:pPr lvl="1">
              <a:lnSpc>
                <a:spcPct val="150000"/>
              </a:lnSpc>
            </a:pPr>
            <a:r>
              <a:rPr lang="nl-NL" sz="2800" dirty="0">
                <a:latin typeface="Arial" panose="020B0604020202020204" pitchFamily="34" charset="0"/>
                <a:cs typeface="Arial" panose="020B0604020202020204" pitchFamily="34" charset="0"/>
              </a:rPr>
              <a:t>Ademhaling</a:t>
            </a:r>
          </a:p>
          <a:p>
            <a:pPr lvl="1">
              <a:lnSpc>
                <a:spcPct val="150000"/>
              </a:lnSpc>
            </a:pPr>
            <a:r>
              <a:rPr lang="nl-NL" sz="2800" dirty="0">
                <a:latin typeface="Arial" panose="020B0604020202020204" pitchFamily="34" charset="0"/>
                <a:cs typeface="Arial" panose="020B0604020202020204" pitchFamily="34" charset="0"/>
              </a:rPr>
              <a:t>Temperatuur</a:t>
            </a:r>
          </a:p>
          <a:p>
            <a:pPr lvl="1">
              <a:lnSpc>
                <a:spcPct val="150000"/>
              </a:lnSpc>
            </a:pPr>
            <a:r>
              <a:rPr lang="nl-NL" sz="2800" dirty="0">
                <a:latin typeface="Arial" panose="020B0604020202020204" pitchFamily="34" charset="0"/>
                <a:cs typeface="Arial" panose="020B0604020202020204" pitchFamily="34" charset="0"/>
              </a:rPr>
              <a:t>Bloeddruk</a:t>
            </a:r>
          </a:p>
          <a:p>
            <a:pPr lvl="1">
              <a:lnSpc>
                <a:spcPct val="150000"/>
              </a:lnSpc>
            </a:pPr>
            <a:r>
              <a:rPr lang="nl-NL" sz="2800" dirty="0">
                <a:latin typeface="Arial" panose="020B0604020202020204" pitchFamily="34" charset="0"/>
                <a:cs typeface="Arial" panose="020B0604020202020204" pitchFamily="34" charset="0"/>
              </a:rPr>
              <a:t>Hartslag </a:t>
            </a:r>
          </a:p>
          <a:p>
            <a:pPr marL="457200" lvl="1" indent="0">
              <a:buNone/>
            </a:pPr>
            <a:r>
              <a:rPr lang="nl-NL" sz="2800" dirty="0"/>
              <a:t> </a:t>
            </a:r>
          </a:p>
          <a:p>
            <a:pPr lvl="1"/>
            <a:endParaRPr lang="nl-NL" altLang="nl-NL" dirty="0" smtClean="0"/>
          </a:p>
        </p:txBody>
      </p:sp>
    </p:spTree>
    <p:extLst>
      <p:ext uri="{BB962C8B-B14F-4D97-AF65-F5344CB8AC3E}">
        <p14:creationId xmlns:p14="http://schemas.microsoft.com/office/powerpoint/2010/main" val="285894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0700" y="3560108"/>
            <a:ext cx="8610600" cy="1293028"/>
          </a:xfrm>
        </p:spPr>
        <p:txBody>
          <a:bodyPr/>
          <a:lstStyle/>
          <a:p>
            <a:pPr algn="ctr"/>
            <a:r>
              <a:rPr lang="nl-NL" dirty="0" smtClean="0">
                <a:latin typeface="Arial" panose="020B0604020202020204" pitchFamily="34" charset="0"/>
                <a:cs typeface="Arial" panose="020B0604020202020204" pitchFamily="34" charset="0"/>
              </a:rPr>
              <a:t>Hartslag</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23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42950" y="600599"/>
            <a:ext cx="9486331" cy="1293028"/>
          </a:xfrm>
        </p:spPr>
        <p:txBody>
          <a:bodyPr/>
          <a:lstStyle/>
          <a:p>
            <a:r>
              <a:rPr lang="nl-NL" dirty="0" smtClean="0">
                <a:latin typeface="Arial" panose="020B0604020202020204" pitchFamily="34" charset="0"/>
                <a:cs typeface="Arial" panose="020B0604020202020204" pitchFamily="34" charset="0"/>
              </a:rPr>
              <a:t>hartslag</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685800" y="2183642"/>
            <a:ext cx="10820400" cy="4373912"/>
          </a:xfrm>
        </p:spPr>
        <p:txBody>
          <a:bodyPr>
            <a:normAutofit/>
          </a:bodyPr>
          <a:lstStyle/>
          <a:p>
            <a:pPr marL="0" indent="0">
              <a:buNone/>
              <a:defRPr/>
            </a:pPr>
            <a:r>
              <a:rPr lang="nl-NL" sz="3000" dirty="0" smtClean="0">
                <a:latin typeface="Arial" panose="020B0604020202020204" pitchFamily="34" charset="0"/>
                <a:cs typeface="Arial" panose="020B0604020202020204" pitchFamily="34" charset="0"/>
              </a:rPr>
              <a:t>Aanleidingen om hartslag te meten:</a:t>
            </a:r>
          </a:p>
          <a:p>
            <a:pPr lvl="1">
              <a:lnSpc>
                <a:spcPct val="150000"/>
              </a:lnSpc>
              <a:defRPr/>
            </a:pPr>
            <a:r>
              <a:rPr lang="nl-NL" sz="2800" dirty="0" smtClean="0">
                <a:latin typeface="Arial" panose="020B0604020202020204" pitchFamily="34" charset="0"/>
                <a:cs typeface="Arial" panose="020B0604020202020204" pitchFamily="34" charset="0"/>
              </a:rPr>
              <a:t>Hartafwijking</a:t>
            </a:r>
          </a:p>
          <a:p>
            <a:pPr lvl="1">
              <a:lnSpc>
                <a:spcPct val="150000"/>
              </a:lnSpc>
              <a:defRPr/>
            </a:pPr>
            <a:r>
              <a:rPr lang="nl-NL" sz="2800" dirty="0" smtClean="0">
                <a:latin typeface="Arial" panose="020B0604020202020204" pitchFamily="34" charset="0"/>
                <a:cs typeface="Arial" panose="020B0604020202020204" pitchFamily="34" charset="0"/>
              </a:rPr>
              <a:t>Hersenaandoening</a:t>
            </a:r>
          </a:p>
          <a:p>
            <a:pPr lvl="1">
              <a:lnSpc>
                <a:spcPct val="150000"/>
              </a:lnSpc>
              <a:defRPr/>
            </a:pPr>
            <a:r>
              <a:rPr lang="nl-NL" sz="2800" dirty="0" smtClean="0">
                <a:latin typeface="Arial" panose="020B0604020202020204" pitchFamily="34" charset="0"/>
                <a:cs typeface="Arial" panose="020B0604020202020204" pitchFamily="34" charset="0"/>
              </a:rPr>
              <a:t>Medicatiegebruik </a:t>
            </a:r>
          </a:p>
          <a:p>
            <a:pPr lvl="1">
              <a:lnSpc>
                <a:spcPct val="150000"/>
              </a:lnSpc>
              <a:defRPr/>
            </a:pPr>
            <a:r>
              <a:rPr lang="nl-NL" sz="2800" dirty="0" smtClean="0">
                <a:latin typeface="Arial" panose="020B0604020202020204" pitchFamily="34" charset="0"/>
                <a:cs typeface="Arial" panose="020B0604020202020204" pitchFamily="34" charset="0"/>
              </a:rPr>
              <a:t>Geeft een beeld van de circulatie en hartfunctie</a:t>
            </a:r>
            <a:endParaRPr lang="nl-NL" sz="2800" dirty="0">
              <a:latin typeface="Arial" panose="020B0604020202020204" pitchFamily="34" charset="0"/>
              <a:cs typeface="Arial" panose="020B0604020202020204" pitchFamily="34" charset="0"/>
            </a:endParaRPr>
          </a:p>
          <a:p>
            <a:pPr>
              <a:defRPr/>
            </a:pPr>
            <a:endParaRPr lang="nl-NL" dirty="0">
              <a:cs typeface="Calibri" pitchFamily="34" charset="0"/>
            </a:endParaRPr>
          </a:p>
          <a:p>
            <a:endParaRPr lang="nl-NL" dirty="0"/>
          </a:p>
        </p:txBody>
      </p:sp>
    </p:spTree>
    <p:extLst>
      <p:ext uri="{BB962C8B-B14F-4D97-AF65-F5344CB8AC3E}">
        <p14:creationId xmlns:p14="http://schemas.microsoft.com/office/powerpoint/2010/main" val="347823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374368"/>
            <a:ext cx="8610600" cy="1701858"/>
          </a:xfrm>
        </p:spPr>
        <p:txBody>
          <a:bodyPr/>
          <a:lstStyle/>
          <a:p>
            <a:r>
              <a:rPr lang="nl-NL" dirty="0" smtClean="0">
                <a:latin typeface="Arial" panose="020B0604020202020204" pitchFamily="34" charset="0"/>
                <a:cs typeface="Arial" panose="020B0604020202020204" pitchFamily="34" charset="0"/>
              </a:rPr>
              <a:t>Hartslag meten; wat is dat precies?</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lnSpcReduction="10000"/>
          </a:bodyPr>
          <a:lstStyle/>
          <a:p>
            <a:pPr>
              <a:defRPr/>
            </a:pPr>
            <a:r>
              <a:rPr lang="nl-NL" sz="2800" dirty="0" smtClean="0">
                <a:latin typeface="Arial" panose="020B0604020202020204" pitchFamily="34" charset="0"/>
                <a:cs typeface="Arial" panose="020B0604020202020204" pitchFamily="34" charset="0"/>
              </a:rPr>
              <a:t>Doordat </a:t>
            </a:r>
            <a:r>
              <a:rPr lang="nl-NL" sz="2800" dirty="0">
                <a:latin typeface="Arial" panose="020B0604020202020204" pitchFamily="34" charset="0"/>
                <a:cs typeface="Arial" panose="020B0604020202020204" pitchFamily="34" charset="0"/>
              </a:rPr>
              <a:t>het hart een bepaalde </a:t>
            </a:r>
            <a:r>
              <a:rPr lang="nl-NL" sz="2800" dirty="0" smtClean="0">
                <a:latin typeface="Arial" panose="020B0604020202020204" pitchFamily="34" charset="0"/>
                <a:cs typeface="Arial" panose="020B0604020202020204" pitchFamily="34" charset="0"/>
              </a:rPr>
              <a:t>hoeveelheid bloed </a:t>
            </a:r>
            <a:r>
              <a:rPr lang="nl-NL" sz="2800" dirty="0">
                <a:latin typeface="Arial" panose="020B0604020202020204" pitchFamily="34" charset="0"/>
                <a:cs typeface="Arial" panose="020B0604020202020204" pitchFamily="34" charset="0"/>
              </a:rPr>
              <a:t>in de aorta pompt ontstaat er een </a:t>
            </a:r>
            <a:r>
              <a:rPr lang="nl-NL" sz="2800" dirty="0" smtClean="0">
                <a:latin typeface="Arial" panose="020B0604020202020204" pitchFamily="34" charset="0"/>
                <a:cs typeface="Arial" panose="020B0604020202020204" pitchFamily="34" charset="0"/>
              </a:rPr>
              <a:t>drukgolf </a:t>
            </a:r>
            <a:r>
              <a:rPr lang="nl-NL" sz="2800" dirty="0">
                <a:latin typeface="Arial" panose="020B0604020202020204" pitchFamily="34" charset="0"/>
                <a:cs typeface="Arial" panose="020B0604020202020204" pitchFamily="34" charset="0"/>
              </a:rPr>
              <a:t>die je bij het voelen van de </a:t>
            </a:r>
            <a:r>
              <a:rPr lang="nl-NL" sz="2800" dirty="0" smtClean="0">
                <a:latin typeface="Arial" panose="020B0604020202020204" pitchFamily="34" charset="0"/>
                <a:cs typeface="Arial" panose="020B0604020202020204" pitchFamily="34" charset="0"/>
              </a:rPr>
              <a:t>pols kunt </a:t>
            </a:r>
            <a:r>
              <a:rPr lang="nl-NL" sz="2800" dirty="0">
                <a:latin typeface="Arial" panose="020B0604020202020204" pitchFamily="34" charset="0"/>
                <a:cs typeface="Arial" panose="020B0604020202020204" pitchFamily="34" charset="0"/>
              </a:rPr>
              <a:t>waarnemen. </a:t>
            </a:r>
          </a:p>
          <a:p>
            <a:pPr>
              <a:defRPr/>
            </a:pPr>
            <a:endParaRPr lang="nl-NL" sz="2800" dirty="0">
              <a:latin typeface="Arial" panose="020B0604020202020204" pitchFamily="34" charset="0"/>
              <a:cs typeface="Arial" panose="020B0604020202020204" pitchFamily="34" charset="0"/>
            </a:endParaRPr>
          </a:p>
          <a:p>
            <a:pPr>
              <a:defRPr/>
            </a:pPr>
            <a:r>
              <a:rPr lang="nl-NL" sz="2800" dirty="0">
                <a:latin typeface="Arial" panose="020B0604020202020204" pitchFamily="34" charset="0"/>
                <a:cs typeface="Arial" panose="020B0604020202020204" pitchFamily="34" charset="0"/>
              </a:rPr>
              <a:t>Het voelen van de pols of palperen gaat </a:t>
            </a:r>
            <a:r>
              <a:rPr lang="nl-NL" sz="2800" dirty="0" smtClean="0">
                <a:latin typeface="Arial" panose="020B0604020202020204" pitchFamily="34" charset="0"/>
                <a:cs typeface="Arial" panose="020B0604020202020204" pitchFamily="34" charset="0"/>
              </a:rPr>
              <a:t>het </a:t>
            </a:r>
            <a:r>
              <a:rPr lang="nl-NL" sz="2800" dirty="0">
                <a:latin typeface="Arial" panose="020B0604020202020204" pitchFamily="34" charset="0"/>
                <a:cs typeface="Arial" panose="020B0604020202020204" pitchFamily="34" charset="0"/>
              </a:rPr>
              <a:t>beste op plaatsen waar een grote arterie </a:t>
            </a:r>
            <a:r>
              <a:rPr lang="nl-NL" sz="2800" dirty="0" smtClean="0">
                <a:latin typeface="Arial" panose="020B0604020202020204" pitchFamily="34" charset="0"/>
                <a:cs typeface="Arial" panose="020B0604020202020204" pitchFamily="34" charset="0"/>
              </a:rPr>
              <a:t>(</a:t>
            </a:r>
            <a:r>
              <a:rPr lang="nl-NL" sz="2800" dirty="0">
                <a:latin typeface="Arial" panose="020B0604020202020204" pitchFamily="34" charset="0"/>
                <a:cs typeface="Arial" panose="020B0604020202020204" pitchFamily="34" charset="0"/>
              </a:rPr>
              <a:t>slagader) </a:t>
            </a:r>
            <a:r>
              <a:rPr lang="nl-NL" sz="2800" b="1" dirty="0">
                <a:latin typeface="Arial" panose="020B0604020202020204" pitchFamily="34" charset="0"/>
                <a:cs typeface="Arial" panose="020B0604020202020204" pitchFamily="34" charset="0"/>
              </a:rPr>
              <a:t>vlak onder de huid</a:t>
            </a:r>
            <a:r>
              <a:rPr lang="nl-NL" sz="2800" dirty="0">
                <a:latin typeface="Arial" panose="020B0604020202020204" pitchFamily="34" charset="0"/>
                <a:cs typeface="Arial" panose="020B0604020202020204" pitchFamily="34" charset="0"/>
              </a:rPr>
              <a:t> </a:t>
            </a:r>
            <a:r>
              <a:rPr lang="nl-NL" sz="2800" dirty="0" smtClean="0">
                <a:latin typeface="Arial" panose="020B0604020202020204" pitchFamily="34" charset="0"/>
                <a:cs typeface="Arial" panose="020B0604020202020204" pitchFamily="34" charset="0"/>
              </a:rPr>
              <a:t>loopt op een harde ondergrond (bot). </a:t>
            </a:r>
          </a:p>
          <a:p>
            <a:pPr>
              <a:defRPr/>
            </a:pPr>
            <a:endParaRPr lang="nl-NL" sz="2800" dirty="0">
              <a:latin typeface="Arial" panose="020B0604020202020204" pitchFamily="34" charset="0"/>
              <a:cs typeface="Arial" panose="020B0604020202020204" pitchFamily="34" charset="0"/>
            </a:endParaRPr>
          </a:p>
          <a:p>
            <a:pPr>
              <a:defRPr/>
            </a:pPr>
            <a:r>
              <a:rPr lang="nl-NL" sz="2800" dirty="0" smtClean="0">
                <a:latin typeface="Arial" panose="020B0604020202020204" pitchFamily="34" charset="0"/>
                <a:cs typeface="Arial" panose="020B0604020202020204" pitchFamily="34" charset="0"/>
              </a:rPr>
              <a:t>Hartslag gedurende 15 of 30 seconden opnemen</a:t>
            </a:r>
            <a:endParaRPr lang="nl-NL" sz="2800" dirty="0">
              <a:latin typeface="Arial" panose="020B0604020202020204" pitchFamily="34" charset="0"/>
              <a:cs typeface="Arial" panose="020B0604020202020204" pitchFamily="34" charset="0"/>
            </a:endParaRPr>
          </a:p>
          <a:p>
            <a:pPr marL="0" indent="0">
              <a:buNone/>
              <a:defRPr/>
            </a:pPr>
            <a:endParaRPr lang="nl-NL" sz="2800" dirty="0">
              <a:latin typeface="Arial" panose="020B0604020202020204" pitchFamily="34" charset="0"/>
              <a:cs typeface="Arial" panose="020B0604020202020204" pitchFamily="34" charset="0"/>
            </a:endParaRPr>
          </a:p>
          <a:p>
            <a:pPr marL="0" indent="0">
              <a:buNone/>
              <a:defRPr/>
            </a:pPr>
            <a:endParaRPr lang="nl-NL" sz="28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6380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395883"/>
            <a:ext cx="8610600" cy="1293028"/>
          </a:xfrm>
        </p:spPr>
        <p:txBody>
          <a:bodyPr/>
          <a:lstStyle/>
          <a:p>
            <a:r>
              <a:rPr lang="nl-NL" dirty="0" smtClean="0">
                <a:latin typeface="Arial" panose="020B0604020202020204" pitchFamily="34" charset="0"/>
                <a:cs typeface="Arial" panose="020B0604020202020204" pitchFamily="34" charset="0"/>
              </a:rPr>
              <a:t>Waar meet je de Hartslag?</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marL="0" indent="0">
              <a:buNone/>
              <a:defRPr/>
            </a:pPr>
            <a:endParaRPr lang="nl-NL" sz="2800" dirty="0">
              <a:latin typeface="Arial" panose="020B0604020202020204" pitchFamily="34" charset="0"/>
              <a:cs typeface="Arial" panose="020B0604020202020204" pitchFamily="34" charset="0"/>
            </a:endParaRPr>
          </a:p>
          <a:p>
            <a:pPr marL="0" indent="0">
              <a:buNone/>
              <a:defRPr/>
            </a:pPr>
            <a:endParaRPr lang="nl-NL" sz="2800" dirty="0">
              <a:latin typeface="Arial" panose="020B0604020202020204" pitchFamily="34" charset="0"/>
              <a:cs typeface="Arial" panose="020B0604020202020204" pitchFamily="34" charset="0"/>
            </a:endParaRPr>
          </a:p>
          <a:p>
            <a:endParaRPr lang="nl-NL" dirty="0"/>
          </a:p>
        </p:txBody>
      </p:sp>
      <p:pic>
        <p:nvPicPr>
          <p:cNvPr id="6" name="Afbeelding 5"/>
          <p:cNvPicPr>
            <a:picLocks noChangeAspect="1"/>
          </p:cNvPicPr>
          <p:nvPr/>
        </p:nvPicPr>
        <p:blipFill>
          <a:blip r:embed="rId2"/>
          <a:stretch>
            <a:fillRect/>
          </a:stretch>
        </p:blipFill>
        <p:spPr>
          <a:xfrm>
            <a:off x="3671887" y="1381291"/>
            <a:ext cx="4521137" cy="5476709"/>
          </a:xfrm>
          <a:prstGeom prst="rect">
            <a:avLst/>
          </a:prstGeom>
        </p:spPr>
      </p:pic>
    </p:spTree>
    <p:extLst>
      <p:ext uri="{BB962C8B-B14F-4D97-AF65-F5344CB8AC3E}">
        <p14:creationId xmlns:p14="http://schemas.microsoft.com/office/powerpoint/2010/main" val="172556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Hartslag (observatie) </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dirty="0" smtClean="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smtClean="0">
              <a:latin typeface="Arial" panose="020B0604020202020204" pitchFamily="34" charset="0"/>
              <a:cs typeface="Arial" panose="020B0604020202020204" pitchFamily="34" charset="0"/>
            </a:endParaRP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221875135"/>
              </p:ext>
            </p:extLst>
          </p:nvPr>
        </p:nvGraphicFramePr>
        <p:xfrm>
          <a:off x="685800" y="1940561"/>
          <a:ext cx="10177818" cy="4119880"/>
        </p:xfrm>
        <a:graphic>
          <a:graphicData uri="http://schemas.openxmlformats.org/drawingml/2006/table">
            <a:tbl>
              <a:tblPr firstRow="1" bandRow="1">
                <a:tableStyleId>{5C22544A-7EE6-4342-B048-85BDC9FD1C3A}</a:tableStyleId>
              </a:tblPr>
              <a:tblGrid>
                <a:gridCol w="5088909">
                  <a:extLst>
                    <a:ext uri="{9D8B030D-6E8A-4147-A177-3AD203B41FA5}">
                      <a16:colId xmlns:a16="http://schemas.microsoft.com/office/drawing/2014/main" val="1287802918"/>
                    </a:ext>
                  </a:extLst>
                </a:gridCol>
                <a:gridCol w="5088909">
                  <a:extLst>
                    <a:ext uri="{9D8B030D-6E8A-4147-A177-3AD203B41FA5}">
                      <a16:colId xmlns:a16="http://schemas.microsoft.com/office/drawing/2014/main" val="330010268"/>
                    </a:ext>
                  </a:extLst>
                </a:gridCol>
              </a:tblGrid>
              <a:tr h="370840">
                <a:tc>
                  <a:txBody>
                    <a:bodyPr/>
                    <a:lstStyle/>
                    <a:p>
                      <a:r>
                        <a:rPr lang="nl-NL" dirty="0" smtClean="0"/>
                        <a:t>Observatiepunt</a:t>
                      </a:r>
                      <a:endParaRPr lang="nl-NL" dirty="0"/>
                    </a:p>
                  </a:txBody>
                  <a:tcPr/>
                </a:tc>
                <a:tc>
                  <a:txBody>
                    <a:bodyPr/>
                    <a:lstStyle/>
                    <a:p>
                      <a:r>
                        <a:rPr lang="nl-NL" dirty="0" smtClean="0"/>
                        <a:t>Toelichting</a:t>
                      </a:r>
                      <a:endParaRPr lang="nl-NL" dirty="0"/>
                    </a:p>
                  </a:txBody>
                  <a:tcPr/>
                </a:tc>
                <a:extLst>
                  <a:ext uri="{0D108BD9-81ED-4DB2-BD59-A6C34878D82A}">
                    <a16:rowId xmlns:a16="http://schemas.microsoft.com/office/drawing/2014/main" val="991561288"/>
                  </a:ext>
                </a:extLst>
              </a:tr>
              <a:tr h="370840">
                <a:tc>
                  <a:txBody>
                    <a:bodyPr/>
                    <a:lstStyle/>
                    <a:p>
                      <a:r>
                        <a:rPr lang="nl-NL" dirty="0" smtClean="0">
                          <a:latin typeface="Arial" panose="020B0604020202020204" pitchFamily="34" charset="0"/>
                          <a:cs typeface="Arial" panose="020B0604020202020204" pitchFamily="34" charset="0"/>
                        </a:rPr>
                        <a:t>Frequentie</a:t>
                      </a:r>
                    </a:p>
                    <a:p>
                      <a:endParaRPr lang="nl-NL"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smtClean="0">
                          <a:latin typeface="Arial" panose="020B0604020202020204" pitchFamily="34" charset="0"/>
                          <a:cs typeface="Arial" panose="020B0604020202020204" pitchFamily="34" charset="0"/>
                        </a:rPr>
                        <a:t>Kan worden</a:t>
                      </a:r>
                      <a:r>
                        <a:rPr lang="nl-NL" i="1" baseline="0" dirty="0" smtClean="0">
                          <a:latin typeface="Arial" panose="020B0604020202020204" pitchFamily="34" charset="0"/>
                          <a:cs typeface="Arial" panose="020B0604020202020204" pitchFamily="34" charset="0"/>
                        </a:rPr>
                        <a:t> beïnvloed door emotie, </a:t>
                      </a:r>
                      <a:r>
                        <a:rPr lang="nl-NL" b="1" i="1" baseline="0" dirty="0" smtClean="0">
                          <a:latin typeface="Arial" panose="020B0604020202020204" pitchFamily="34" charset="0"/>
                          <a:cs typeface="Arial" panose="020B0604020202020204" pitchFamily="34" charset="0"/>
                        </a:rPr>
                        <a:t>koorts, </a:t>
                      </a:r>
                      <a:r>
                        <a:rPr lang="nl-NL" i="1" baseline="0" dirty="0" smtClean="0">
                          <a:latin typeface="Arial" panose="020B0604020202020204" pitchFamily="34" charset="0"/>
                          <a:cs typeface="Arial" panose="020B0604020202020204" pitchFamily="34" charset="0"/>
                        </a:rPr>
                        <a:t>hartafwijkingen, medicatie, conditie </a:t>
                      </a:r>
                      <a:endParaRPr lang="nl-NL" i="1"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nl-NL" dirty="0" smtClean="0">
                          <a:latin typeface="Arial" panose="020B0604020202020204" pitchFamily="34" charset="0"/>
                          <a:cs typeface="Arial" panose="020B0604020202020204" pitchFamily="34" charset="0"/>
                        </a:rPr>
                        <a:t>In een normale hartfrequentie is het aantal slagen per minuut bij: </a:t>
                      </a:r>
                    </a:p>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baby's 120 - 140; </a:t>
                      </a:r>
                    </a:p>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kinderen 90 - 110; </a:t>
                      </a:r>
                    </a:p>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volwassenen 60 - 100. </a:t>
                      </a:r>
                    </a:p>
                    <a:p>
                      <a:endParaRPr lang="nl-NL" dirty="0" smtClean="0"/>
                    </a:p>
                    <a:p>
                      <a:r>
                        <a:rPr lang="nl-NL" dirty="0" smtClean="0">
                          <a:latin typeface="Arial" panose="020B0604020202020204" pitchFamily="34" charset="0"/>
                          <a:cs typeface="Arial" panose="020B0604020202020204" pitchFamily="34" charset="0"/>
                        </a:rPr>
                        <a:t>Afwijkingen: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latin typeface="Arial" panose="020B0604020202020204" pitchFamily="34" charset="0"/>
                          <a:cs typeface="Arial" panose="020B0604020202020204" pitchFamily="34" charset="0"/>
                        </a:rPr>
                        <a:t>Bradycardie (&lt;50)</a:t>
                      </a:r>
                    </a:p>
                    <a:p>
                      <a:pPr marL="285750" indent="-285750">
                        <a:buFont typeface="Arial" panose="020B0604020202020204" pitchFamily="34" charset="0"/>
                        <a:buChar char="•"/>
                      </a:pPr>
                      <a:r>
                        <a:rPr lang="nl-NL" smtClean="0">
                          <a:latin typeface="Arial" panose="020B0604020202020204" pitchFamily="34" charset="0"/>
                          <a:cs typeface="Arial" panose="020B0604020202020204" pitchFamily="34" charset="0"/>
                        </a:rPr>
                        <a:t>Tachycardie (&gt;</a:t>
                      </a:r>
                      <a:r>
                        <a:rPr lang="nl-NL" dirty="0" smtClean="0">
                          <a:latin typeface="Arial" panose="020B0604020202020204" pitchFamily="34" charset="0"/>
                          <a:cs typeface="Arial" panose="020B0604020202020204" pitchFamily="34" charset="0"/>
                        </a:rPr>
                        <a:t>100) </a:t>
                      </a:r>
                    </a:p>
                  </a:txBody>
                  <a:tcPr/>
                </a:tc>
                <a:extLst>
                  <a:ext uri="{0D108BD9-81ED-4DB2-BD59-A6C34878D82A}">
                    <a16:rowId xmlns:a16="http://schemas.microsoft.com/office/drawing/2014/main" val="2872524482"/>
                  </a:ext>
                </a:extLst>
              </a:tr>
              <a:tr h="370840">
                <a:tc>
                  <a:txBody>
                    <a:bodyPr/>
                    <a:lstStyle/>
                    <a:p>
                      <a:r>
                        <a:rPr lang="nl-NL" b="0" dirty="0" smtClean="0">
                          <a:latin typeface="Arial" panose="020B0604020202020204" pitchFamily="34" charset="0"/>
                          <a:cs typeface="Arial" panose="020B0604020202020204" pitchFamily="34" charset="0"/>
                        </a:rPr>
                        <a:t>Ritme</a:t>
                      </a:r>
                      <a:endParaRPr lang="nl-NL" b="0" dirty="0">
                        <a:latin typeface="Arial" panose="020B0604020202020204" pitchFamily="34" charset="0"/>
                        <a:cs typeface="Arial" panose="020B0604020202020204" pitchFamily="34" charset="0"/>
                      </a:endParaRPr>
                    </a:p>
                  </a:txBody>
                  <a:tcPr/>
                </a:tc>
                <a:tc>
                  <a:txBody>
                    <a:bodyPr/>
                    <a:lstStyle/>
                    <a:p>
                      <a:pPr eaLnBrk="1" hangingPunct="1">
                        <a:defRPr/>
                      </a:pPr>
                      <a:r>
                        <a:rPr lang="nl-NL" sz="1800" b="0" dirty="0" smtClean="0">
                          <a:latin typeface="Arial" panose="020B0604020202020204" pitchFamily="34" charset="0"/>
                          <a:cs typeface="Arial" panose="020B0604020202020204" pitchFamily="34" charset="0"/>
                        </a:rPr>
                        <a:t>Regulaire pols: regelmatige slag</a:t>
                      </a:r>
                    </a:p>
                    <a:p>
                      <a:pPr eaLnBrk="1" hangingPunct="1">
                        <a:defRPr/>
                      </a:pPr>
                      <a:r>
                        <a:rPr lang="nl-NL" sz="1800" b="0" dirty="0" err="1" smtClean="0">
                          <a:latin typeface="Arial" panose="020B0604020202020204" pitchFamily="34" charset="0"/>
                          <a:cs typeface="Arial" panose="020B0604020202020204" pitchFamily="34" charset="0"/>
                        </a:rPr>
                        <a:t>Irregulaire</a:t>
                      </a:r>
                      <a:r>
                        <a:rPr lang="nl-NL" sz="1800" b="0" dirty="0" smtClean="0">
                          <a:latin typeface="Arial" panose="020B0604020202020204" pitchFamily="34" charset="0"/>
                          <a:cs typeface="Arial" panose="020B0604020202020204" pitchFamily="34" charset="0"/>
                        </a:rPr>
                        <a:t> pols: onregelmatige slag (hartritmestoornis)</a:t>
                      </a:r>
                    </a:p>
                    <a:p>
                      <a:pPr eaLnBrk="1" hangingPunct="1">
                        <a:defRPr/>
                      </a:pPr>
                      <a:endParaRPr lang="nl-NL" sz="18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0970476"/>
                  </a:ext>
                </a:extLst>
              </a:tr>
            </a:tbl>
          </a:graphicData>
        </a:graphic>
      </p:graphicFrame>
    </p:spTree>
    <p:extLst>
      <p:ext uri="{BB962C8B-B14F-4D97-AF65-F5344CB8AC3E}">
        <p14:creationId xmlns:p14="http://schemas.microsoft.com/office/powerpoint/2010/main" val="3538787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panose="020B0604020202020204" pitchFamily="34" charset="0"/>
                <a:cs typeface="Arial" panose="020B0604020202020204" pitchFamily="34" charset="0"/>
              </a:rPr>
              <a:t>Hartslag (observatie) </a:t>
            </a:r>
            <a:endParaRPr lang="nl-NL"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pPr marL="0" indent="0">
              <a:buNone/>
            </a:pPr>
            <a:endParaRPr lang="nl-NL" dirty="0" smtClean="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smtClean="0">
              <a:latin typeface="Arial" panose="020B0604020202020204" pitchFamily="34" charset="0"/>
              <a:cs typeface="Arial" panose="020B0604020202020204" pitchFamily="34" charset="0"/>
            </a:endParaRP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753520151"/>
              </p:ext>
            </p:extLst>
          </p:nvPr>
        </p:nvGraphicFramePr>
        <p:xfrm>
          <a:off x="685800" y="1940561"/>
          <a:ext cx="10177818" cy="4394200"/>
        </p:xfrm>
        <a:graphic>
          <a:graphicData uri="http://schemas.openxmlformats.org/drawingml/2006/table">
            <a:tbl>
              <a:tblPr firstRow="1" bandRow="1">
                <a:tableStyleId>{5C22544A-7EE6-4342-B048-85BDC9FD1C3A}</a:tableStyleId>
              </a:tblPr>
              <a:tblGrid>
                <a:gridCol w="5088909">
                  <a:extLst>
                    <a:ext uri="{9D8B030D-6E8A-4147-A177-3AD203B41FA5}">
                      <a16:colId xmlns:a16="http://schemas.microsoft.com/office/drawing/2014/main" val="1287802918"/>
                    </a:ext>
                  </a:extLst>
                </a:gridCol>
                <a:gridCol w="5088909">
                  <a:extLst>
                    <a:ext uri="{9D8B030D-6E8A-4147-A177-3AD203B41FA5}">
                      <a16:colId xmlns:a16="http://schemas.microsoft.com/office/drawing/2014/main" val="330010268"/>
                    </a:ext>
                  </a:extLst>
                </a:gridCol>
              </a:tblGrid>
              <a:tr h="370840">
                <a:tc>
                  <a:txBody>
                    <a:bodyPr/>
                    <a:lstStyle/>
                    <a:p>
                      <a:r>
                        <a:rPr lang="nl-NL" dirty="0" smtClean="0"/>
                        <a:t>Observatiepunt</a:t>
                      </a:r>
                      <a:endParaRPr lang="nl-NL" dirty="0"/>
                    </a:p>
                  </a:txBody>
                  <a:tcPr/>
                </a:tc>
                <a:tc>
                  <a:txBody>
                    <a:bodyPr/>
                    <a:lstStyle/>
                    <a:p>
                      <a:r>
                        <a:rPr lang="nl-NL" dirty="0" smtClean="0"/>
                        <a:t>Toelichting</a:t>
                      </a:r>
                      <a:endParaRPr lang="nl-NL" dirty="0"/>
                    </a:p>
                  </a:txBody>
                  <a:tcPr/>
                </a:tc>
                <a:extLst>
                  <a:ext uri="{0D108BD9-81ED-4DB2-BD59-A6C34878D82A}">
                    <a16:rowId xmlns:a16="http://schemas.microsoft.com/office/drawing/2014/main" val="991561288"/>
                  </a:ext>
                </a:extLst>
              </a:tr>
              <a:tr h="370840">
                <a:tc>
                  <a:txBody>
                    <a:bodyPr/>
                    <a:lstStyle/>
                    <a:p>
                      <a:r>
                        <a:rPr lang="nl-NL" dirty="0" smtClean="0">
                          <a:latin typeface="Arial" panose="020B0604020202020204" pitchFamily="34" charset="0"/>
                          <a:cs typeface="Arial" panose="020B0604020202020204" pitchFamily="34" charset="0"/>
                        </a:rPr>
                        <a:t>Gelijkmatigheid</a:t>
                      </a:r>
                    </a:p>
                    <a:p>
                      <a:endParaRPr lang="nl-NL"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smtClean="0">
                          <a:latin typeface="Arial" panose="020B0604020202020204" pitchFamily="34" charset="0"/>
                          <a:cs typeface="Arial" panose="020B0604020202020204" pitchFamily="34" charset="0"/>
                        </a:rPr>
                        <a:t>Is de hartslag even</a:t>
                      </a:r>
                      <a:r>
                        <a:rPr lang="nl-NL" b="0" i="1" baseline="0" dirty="0" smtClean="0">
                          <a:latin typeface="Arial" panose="020B0604020202020204" pitchFamily="34" charset="0"/>
                          <a:cs typeface="Arial" panose="020B0604020202020204" pitchFamily="34" charset="0"/>
                        </a:rPr>
                        <a:t> krachtig voelbaar?</a:t>
                      </a:r>
                    </a:p>
                  </a:txBody>
                  <a:tcPr/>
                </a:tc>
                <a:tc>
                  <a:txBody>
                    <a:bodyPr/>
                    <a:lstStyle/>
                    <a:p>
                      <a:pPr marL="285750" indent="-285750" eaLnBrk="1" hangingPunct="1">
                        <a:buFont typeface="Arial" panose="020B0604020202020204" pitchFamily="34" charset="0"/>
                        <a:buChar char="•"/>
                      </a:pPr>
                      <a:r>
                        <a:rPr lang="nl-NL" altLang="nl-NL" sz="1800" b="0" dirty="0" err="1" smtClean="0">
                          <a:latin typeface="Arial" panose="020B0604020202020204" pitchFamily="34" charset="0"/>
                          <a:cs typeface="Arial" panose="020B0604020202020204" pitchFamily="34" charset="0"/>
                        </a:rPr>
                        <a:t>Equale</a:t>
                      </a:r>
                      <a:r>
                        <a:rPr lang="nl-NL" altLang="nl-NL" sz="1800" b="0" dirty="0" smtClean="0">
                          <a:latin typeface="Arial" panose="020B0604020202020204" pitchFamily="34" charset="0"/>
                          <a:cs typeface="Arial" panose="020B0604020202020204" pitchFamily="34" charset="0"/>
                        </a:rPr>
                        <a:t> pols: regelmatige vulling, er wordt bij iedere hartslag evenveel bloed in de slagaders gepompt.</a:t>
                      </a:r>
                    </a:p>
                    <a:p>
                      <a:pPr marL="0" indent="0" eaLnBrk="1" hangingPunct="1">
                        <a:buFont typeface="Arial" panose="020B0604020202020204" pitchFamily="34" charset="0"/>
                        <a:buNone/>
                      </a:pPr>
                      <a:endParaRPr lang="nl-NL" altLang="nl-NL" sz="1800" b="0" dirty="0" smtClean="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nl-NL" altLang="nl-NL" sz="1800" b="0" dirty="0" err="1" smtClean="0">
                          <a:latin typeface="Arial" panose="020B0604020202020204" pitchFamily="34" charset="0"/>
                          <a:cs typeface="Arial" panose="020B0604020202020204" pitchFamily="34" charset="0"/>
                        </a:rPr>
                        <a:t>Inequale</a:t>
                      </a:r>
                      <a:r>
                        <a:rPr lang="nl-NL" altLang="nl-NL" sz="1800" b="0" dirty="0" smtClean="0">
                          <a:latin typeface="Arial" panose="020B0604020202020204" pitchFamily="34" charset="0"/>
                          <a:cs typeface="Arial" panose="020B0604020202020204" pitchFamily="34" charset="0"/>
                        </a:rPr>
                        <a:t> pols: onregelmatige vulling, steeds wisselende hoeveelheden. Het slagvolume varieert. Bv bij hartritmestoornissen.</a:t>
                      </a:r>
                    </a:p>
                    <a:p>
                      <a:pPr marL="285750" indent="-285750" eaLnBrk="1" hangingPunct="1">
                        <a:buFont typeface="Arial" panose="020B0604020202020204" pitchFamily="34" charset="0"/>
                        <a:buChar char="•"/>
                      </a:pPr>
                      <a:endParaRPr lang="nl-NL" altLang="nl-NL" sz="1800" b="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2524482"/>
                  </a:ext>
                </a:extLst>
              </a:tr>
              <a:tr h="370840">
                <a:tc>
                  <a:txBody>
                    <a:bodyPr/>
                    <a:lstStyle/>
                    <a:p>
                      <a:r>
                        <a:rPr lang="nl-NL" dirty="0" smtClean="0">
                          <a:latin typeface="Arial" panose="020B0604020202020204" pitchFamily="34" charset="0"/>
                          <a:cs typeface="Arial" panose="020B0604020202020204" pitchFamily="34" charset="0"/>
                        </a:rPr>
                        <a:t>Spanning en volume</a:t>
                      </a:r>
                      <a:endParaRPr lang="nl-NL"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dirty="0" smtClean="0">
                          <a:latin typeface="Arial" panose="020B0604020202020204" pitchFamily="34" charset="0"/>
                          <a:cs typeface="Arial" panose="020B0604020202020204" pitchFamily="34" charset="0"/>
                        </a:rPr>
                        <a:t>Spanning</a:t>
                      </a:r>
                      <a:r>
                        <a:rPr lang="nl-NL" baseline="0" dirty="0" smtClean="0">
                          <a:latin typeface="Arial" panose="020B0604020202020204" pitchFamily="34" charset="0"/>
                          <a:cs typeface="Arial" panose="020B0604020202020204" pitchFamily="34" charset="0"/>
                        </a:rPr>
                        <a:t> heeft betrekking op elasticiteit van de slagaders, hoe minder elastisch hoe meer spanning. </a:t>
                      </a:r>
                    </a:p>
                    <a:p>
                      <a:pPr marL="285750" indent="-285750">
                        <a:buFont typeface="Arial" panose="020B0604020202020204" pitchFamily="34" charset="0"/>
                        <a:buChar char="•"/>
                      </a:pPr>
                      <a:endParaRPr lang="nl-NL"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baseline="0" dirty="0" smtClean="0">
                          <a:latin typeface="Arial" panose="020B0604020202020204" pitchFamily="34" charset="0"/>
                          <a:cs typeface="Arial" panose="020B0604020202020204" pitchFamily="34" charset="0"/>
                        </a:rPr>
                        <a:t>Is de pols goed voelbaar of week</a:t>
                      </a:r>
                    </a:p>
                    <a:p>
                      <a:pPr marL="285750" indent="-285750">
                        <a:buFont typeface="Arial" panose="020B0604020202020204" pitchFamily="34" charset="0"/>
                        <a:buChar char="•"/>
                      </a:pP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0970476"/>
                  </a:ext>
                </a:extLst>
              </a:tr>
            </a:tbl>
          </a:graphicData>
        </a:graphic>
      </p:graphicFrame>
    </p:spTree>
    <p:extLst>
      <p:ext uri="{BB962C8B-B14F-4D97-AF65-F5344CB8AC3E}">
        <p14:creationId xmlns:p14="http://schemas.microsoft.com/office/powerpoint/2010/main" val="180638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Hartslag meten</a:t>
            </a:r>
            <a:endParaRPr lang="nl-NL" dirty="0"/>
          </a:p>
        </p:txBody>
      </p:sp>
      <p:sp>
        <p:nvSpPr>
          <p:cNvPr id="3" name="Tijdelijke aanduiding voor inhoud 2"/>
          <p:cNvSpPr>
            <a:spLocks noGrp="1"/>
          </p:cNvSpPr>
          <p:nvPr>
            <p:ph idx="1"/>
          </p:nvPr>
        </p:nvSpPr>
        <p:spPr/>
        <p:txBody>
          <a:bodyPr/>
          <a:lstStyle/>
          <a:p>
            <a:pPr marL="0" indent="0">
              <a:buNone/>
            </a:pPr>
            <a:r>
              <a:rPr lang="nl-NL" sz="3600" dirty="0" smtClean="0"/>
              <a:t>Welke aandachtspunten zijn er omtrent hartslag meten?</a:t>
            </a:r>
          </a:p>
          <a:p>
            <a:pPr marL="0" indent="0">
              <a:buNone/>
            </a:pPr>
            <a:endParaRPr lang="nl-NL" sz="3600" dirty="0"/>
          </a:p>
          <a:p>
            <a:pPr marL="0" indent="0">
              <a:buNone/>
            </a:pPr>
            <a:r>
              <a:rPr lang="nl-NL" sz="3600" dirty="0" smtClean="0"/>
              <a:t>Zoek op in </a:t>
            </a:r>
            <a:r>
              <a:rPr lang="nl-NL" sz="3600" dirty="0" err="1" smtClean="0"/>
              <a:t>Vilans</a:t>
            </a:r>
            <a:r>
              <a:rPr lang="nl-NL" sz="3600" dirty="0" smtClean="0"/>
              <a:t>!</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5934187" y="3221804"/>
            <a:ext cx="2819400" cy="1619250"/>
          </a:xfrm>
          <a:prstGeom prst="rect">
            <a:avLst/>
          </a:prstGeom>
        </p:spPr>
      </p:pic>
    </p:spTree>
    <p:extLst>
      <p:ext uri="{BB962C8B-B14F-4D97-AF65-F5344CB8AC3E}">
        <p14:creationId xmlns:p14="http://schemas.microsoft.com/office/powerpoint/2010/main" val="137364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TM04033937[[fn=Condensspoor]]</Template>
  <TotalTime>2742</TotalTime>
  <Words>766</Words>
  <Application>Microsoft Office PowerPoint</Application>
  <PresentationFormat>Breedbeeld</PresentationFormat>
  <Paragraphs>126</Paragraphs>
  <Slides>16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Century Gothic</vt:lpstr>
      <vt:lpstr>Condensspoor</vt:lpstr>
      <vt:lpstr>Module 8: verpleegtechnisch handelen 1</vt:lpstr>
      <vt:lpstr>Inleiding vitale functies</vt:lpstr>
      <vt:lpstr>Hartslag</vt:lpstr>
      <vt:lpstr>hartslag</vt:lpstr>
      <vt:lpstr>Hartslag meten; wat is dat precies?</vt:lpstr>
      <vt:lpstr>Waar meet je de Hartslag?</vt:lpstr>
      <vt:lpstr>Hartslag (observatie) </vt:lpstr>
      <vt:lpstr>Hartslag (observatie) </vt:lpstr>
      <vt:lpstr>Hartslag meten</vt:lpstr>
      <vt:lpstr>Bloeddruk</vt:lpstr>
      <vt:lpstr>Bloeddruk</vt:lpstr>
      <vt:lpstr>Filmpje</vt:lpstr>
      <vt:lpstr>Bloeddruk</vt:lpstr>
      <vt:lpstr>Bloeddruk</vt:lpstr>
      <vt:lpstr>Bloeddruk</vt:lpstr>
      <vt:lpstr>Orthostatische hypotensie</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Maessen, Joyce</dc:creator>
  <cp:lastModifiedBy>Steenkiste, Nathalie van</cp:lastModifiedBy>
  <cp:revision>29</cp:revision>
  <dcterms:created xsi:type="dcterms:W3CDTF">2017-02-16T13:44:01Z</dcterms:created>
  <dcterms:modified xsi:type="dcterms:W3CDTF">2019-02-11T10:31:58Z</dcterms:modified>
</cp:coreProperties>
</file>